
<file path=[Content_Types].xml><?xml version="1.0" encoding="utf-8"?>
<Types xmlns="http://schemas.openxmlformats.org/package/2006/content-types"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 showSpecialPlsOnTitleSld="0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schemas.openxmlformats.org/officeDocument/2006/relationships/slide" Target="slides/slide20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565b31620f_0_7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565b31620f_0_7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Droid Sans"/>
              <a:buChar char="-"/>
            </a:pPr>
            <a:r>
              <a:rPr lang="en" sz="1000">
                <a:latin typeface="Droid Sans"/>
                <a:ea typeface="Droid Sans"/>
                <a:cs typeface="Droid Sans"/>
                <a:sym typeface="Droid Sans"/>
              </a:rPr>
              <a:t>Note in step (B): i. We do not change the underlying space, ii. We have a bijective mapping</a:t>
            </a:r>
            <a:endParaRPr sz="1000">
              <a:latin typeface="Droid Sans"/>
              <a:ea typeface="Droid Sans"/>
              <a:cs typeface="Droid Sans"/>
              <a:sym typeface="Droid Sans"/>
            </a:endParaRPr>
          </a:p>
          <a:p>
            <a:pPr indent="-292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Droid Sans"/>
              <a:buChar char="-"/>
            </a:pPr>
            <a:r>
              <a:rPr lang="en" sz="1000">
                <a:latin typeface="Droid Sans"/>
                <a:ea typeface="Droid Sans"/>
                <a:cs typeface="Droid Sans"/>
                <a:sym typeface="Droid Sans"/>
              </a:rPr>
              <a:t>Note: using a Gaussian as the base distribution is not a requirement, but a simplification</a:t>
            </a:r>
            <a:endParaRPr sz="1000">
              <a:latin typeface="Droid Sans"/>
              <a:ea typeface="Droid Sans"/>
              <a:cs typeface="Droid Sans"/>
              <a:sym typeface="Droid Sans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566cd20b7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566cd20b7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566cd20b7e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566cd20b7e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565b31620f_0_6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565b31620f_0_6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OLD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roid Sans"/>
              <a:buAutoNum type="arabicPeriod"/>
            </a:pPr>
            <a:r>
              <a:rPr lang="en" sz="1800">
                <a:solidFill>
                  <a:schemeClr val="dk2"/>
                </a:solidFill>
                <a:latin typeface="Droid Sans"/>
                <a:ea typeface="Droid Sans"/>
                <a:cs typeface="Droid Sans"/>
                <a:sym typeface="Droid Sans"/>
              </a:rPr>
              <a:t>The mapping to the mean is called the ‘exponential map’</a:t>
            </a:r>
            <a:endParaRPr sz="1800">
              <a:solidFill>
                <a:schemeClr val="dk2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roid Sans"/>
              <a:buAutoNum type="alphaLcPeriod"/>
            </a:pPr>
            <a:r>
              <a:rPr lang="en" sz="1400">
                <a:solidFill>
                  <a:schemeClr val="dk2"/>
                </a:solidFill>
                <a:latin typeface="Droid Sans"/>
                <a:ea typeface="Droid Sans"/>
                <a:cs typeface="Droid Sans"/>
                <a:sym typeface="Droid Sans"/>
              </a:rPr>
              <a:t>‘Pushing forward’ the density from Algebra to Lie Group changes the space</a:t>
            </a:r>
            <a:endParaRPr sz="1400">
              <a:solidFill>
                <a:schemeClr val="dk2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roid Sans"/>
              <a:buAutoNum type="alphaLcPeriod"/>
            </a:pPr>
            <a:r>
              <a:rPr lang="en" sz="1400">
                <a:solidFill>
                  <a:schemeClr val="dk2"/>
                </a:solidFill>
                <a:latin typeface="Droid Sans"/>
                <a:ea typeface="Droid Sans"/>
                <a:cs typeface="Droid Sans"/>
                <a:sym typeface="Droid Sans"/>
              </a:rPr>
              <a:t>Generally, exponential mapping is </a:t>
            </a:r>
            <a:r>
              <a:rPr b="1" lang="en" sz="1400">
                <a:solidFill>
                  <a:schemeClr val="dk2"/>
                </a:solidFill>
                <a:latin typeface="Droid Sans"/>
                <a:ea typeface="Droid Sans"/>
                <a:cs typeface="Droid Sans"/>
                <a:sym typeface="Droid Sans"/>
              </a:rPr>
              <a:t>not </a:t>
            </a:r>
            <a:r>
              <a:rPr lang="en" sz="1400">
                <a:solidFill>
                  <a:schemeClr val="dk2"/>
                </a:solidFill>
                <a:latin typeface="Droid Sans"/>
                <a:ea typeface="Droid Sans"/>
                <a:cs typeface="Droid Sans"/>
                <a:sym typeface="Droid Sans"/>
              </a:rPr>
              <a:t>injective</a:t>
            </a:r>
            <a:br>
              <a:rPr lang="en" sz="1400">
                <a:solidFill>
                  <a:schemeClr val="dk2"/>
                </a:solidFill>
                <a:latin typeface="Droid Sans"/>
                <a:ea typeface="Droid Sans"/>
                <a:cs typeface="Droid Sans"/>
                <a:sym typeface="Droid Sans"/>
              </a:rPr>
            </a:br>
            <a:endParaRPr sz="1400">
              <a:solidFill>
                <a:schemeClr val="dk2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566cd20b7e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566cd20b7e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OLD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roid Sans"/>
              <a:buAutoNum type="arabicPeriod"/>
            </a:pPr>
            <a:r>
              <a:rPr lang="en" sz="1800">
                <a:solidFill>
                  <a:schemeClr val="dk2"/>
                </a:solidFill>
                <a:latin typeface="Droid Sans"/>
                <a:ea typeface="Droid Sans"/>
                <a:cs typeface="Droid Sans"/>
                <a:sym typeface="Droid Sans"/>
              </a:rPr>
              <a:t>The mapping to the mean is called the ‘exponential map’</a:t>
            </a:r>
            <a:endParaRPr sz="1800">
              <a:solidFill>
                <a:schemeClr val="dk2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roid Sans"/>
              <a:buAutoNum type="alphaLcPeriod"/>
            </a:pPr>
            <a:r>
              <a:rPr lang="en" sz="1400">
                <a:solidFill>
                  <a:schemeClr val="dk2"/>
                </a:solidFill>
                <a:latin typeface="Droid Sans"/>
                <a:ea typeface="Droid Sans"/>
                <a:cs typeface="Droid Sans"/>
                <a:sym typeface="Droid Sans"/>
              </a:rPr>
              <a:t>‘Pushing forward’ the density from Algebra to Lie Group changes the space</a:t>
            </a:r>
            <a:endParaRPr sz="1400">
              <a:solidFill>
                <a:schemeClr val="dk2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roid Sans"/>
              <a:buAutoNum type="alphaLcPeriod"/>
            </a:pPr>
            <a:r>
              <a:rPr lang="en" sz="1400">
                <a:solidFill>
                  <a:schemeClr val="dk2"/>
                </a:solidFill>
                <a:latin typeface="Droid Sans"/>
                <a:ea typeface="Droid Sans"/>
                <a:cs typeface="Droid Sans"/>
                <a:sym typeface="Droid Sans"/>
              </a:rPr>
              <a:t>Generally, exponential mapping is </a:t>
            </a:r>
            <a:r>
              <a:rPr b="1" lang="en" sz="1400">
                <a:solidFill>
                  <a:schemeClr val="dk2"/>
                </a:solidFill>
                <a:latin typeface="Droid Sans"/>
                <a:ea typeface="Droid Sans"/>
                <a:cs typeface="Droid Sans"/>
                <a:sym typeface="Droid Sans"/>
              </a:rPr>
              <a:t>not </a:t>
            </a:r>
            <a:r>
              <a:rPr lang="en" sz="1400">
                <a:solidFill>
                  <a:schemeClr val="dk2"/>
                </a:solidFill>
                <a:latin typeface="Droid Sans"/>
                <a:ea typeface="Droid Sans"/>
                <a:cs typeface="Droid Sans"/>
                <a:sym typeface="Droid Sans"/>
              </a:rPr>
              <a:t>injective</a:t>
            </a:r>
            <a:br>
              <a:rPr lang="en" sz="1400">
                <a:solidFill>
                  <a:schemeClr val="dk2"/>
                </a:solidFill>
                <a:latin typeface="Droid Sans"/>
                <a:ea typeface="Droid Sans"/>
                <a:cs typeface="Droid Sans"/>
                <a:sym typeface="Droid Sans"/>
              </a:rPr>
            </a:br>
            <a:endParaRPr sz="1400">
              <a:solidFill>
                <a:schemeClr val="dk2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566cd20b7e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566cd20b7e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OLD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roid Sans"/>
              <a:buAutoNum type="arabicPeriod"/>
            </a:pPr>
            <a:r>
              <a:rPr lang="en" sz="1800">
                <a:solidFill>
                  <a:schemeClr val="dk2"/>
                </a:solidFill>
                <a:latin typeface="Droid Sans"/>
                <a:ea typeface="Droid Sans"/>
                <a:cs typeface="Droid Sans"/>
                <a:sym typeface="Droid Sans"/>
              </a:rPr>
              <a:t>The mapping to the mean is called the ‘exponential map’</a:t>
            </a:r>
            <a:endParaRPr sz="1800">
              <a:solidFill>
                <a:schemeClr val="dk2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roid Sans"/>
              <a:buAutoNum type="alphaLcPeriod"/>
            </a:pPr>
            <a:r>
              <a:rPr lang="en" sz="1400">
                <a:solidFill>
                  <a:schemeClr val="dk2"/>
                </a:solidFill>
                <a:latin typeface="Droid Sans"/>
                <a:ea typeface="Droid Sans"/>
                <a:cs typeface="Droid Sans"/>
                <a:sym typeface="Droid Sans"/>
              </a:rPr>
              <a:t>‘Pushing forward’ the density from Algebra to Lie Group changes the space</a:t>
            </a:r>
            <a:endParaRPr sz="1400">
              <a:solidFill>
                <a:schemeClr val="dk2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roid Sans"/>
              <a:buAutoNum type="alphaLcPeriod"/>
            </a:pPr>
            <a:r>
              <a:rPr lang="en" sz="1400">
                <a:solidFill>
                  <a:schemeClr val="dk2"/>
                </a:solidFill>
                <a:latin typeface="Droid Sans"/>
                <a:ea typeface="Droid Sans"/>
                <a:cs typeface="Droid Sans"/>
                <a:sym typeface="Droid Sans"/>
              </a:rPr>
              <a:t>Generally, exponential mapping is </a:t>
            </a:r>
            <a:r>
              <a:rPr b="1" lang="en" sz="1400">
                <a:solidFill>
                  <a:schemeClr val="dk2"/>
                </a:solidFill>
                <a:latin typeface="Droid Sans"/>
                <a:ea typeface="Droid Sans"/>
                <a:cs typeface="Droid Sans"/>
                <a:sym typeface="Droid Sans"/>
              </a:rPr>
              <a:t>not </a:t>
            </a:r>
            <a:r>
              <a:rPr lang="en" sz="1400">
                <a:solidFill>
                  <a:schemeClr val="dk2"/>
                </a:solidFill>
                <a:latin typeface="Droid Sans"/>
                <a:ea typeface="Droid Sans"/>
                <a:cs typeface="Droid Sans"/>
                <a:sym typeface="Droid Sans"/>
              </a:rPr>
              <a:t>injective</a:t>
            </a:r>
            <a:br>
              <a:rPr lang="en" sz="1400">
                <a:solidFill>
                  <a:schemeClr val="dk2"/>
                </a:solidFill>
                <a:latin typeface="Droid Sans"/>
                <a:ea typeface="Droid Sans"/>
                <a:cs typeface="Droid Sans"/>
                <a:sym typeface="Droid Sans"/>
              </a:rPr>
            </a:br>
            <a:endParaRPr sz="1400">
              <a:solidFill>
                <a:schemeClr val="dk2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565b31620f_0_6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565b31620f_0_6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i.e. the space that covers precily how i move this water bottle around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Many possible a priori rotations possible to end up at same image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566cd20b7e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566cd20b7e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i.e. the space that covers precily how i move this water bottle around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Many possible a priori rotations possible to end up at same image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565b31620f_0_7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565b31620f_0_7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i.e. the space that covers precily how i move this water bottle around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Many possible a priori rotations possible to end up at same image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565b31620f_0_6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565b31620f_0_6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565b31620f_0_6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565b31620f_0_6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566cd20b7e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566cd20b7e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565b31620f_0_6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565b31620f_0_6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565b31620f_0_6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565b31620f_0_6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565b31620f_0_6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565b31620f_0_6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Normalizing flows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Accept/reject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Implicit reparameterization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565b31620f_0_7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565b31620f_0_7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565b31620f_0_6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565b31620f_0_6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fundamental building block in many subbranches of Physics (Standard Model), Mathematics (Langdon Program), Control Theory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OLD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Droid Sans"/>
                <a:ea typeface="Droid Sans"/>
                <a:cs typeface="Droid Sans"/>
                <a:sym typeface="Droid Sans"/>
              </a:rPr>
              <a:t>Many latent variables restricted to a specific subspaces called ‘manifolds’</a:t>
            </a:r>
            <a:endParaRPr sz="1800">
              <a:solidFill>
                <a:schemeClr val="dk2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roid Sans"/>
              <a:buChar char="-"/>
            </a:pPr>
            <a:r>
              <a:rPr lang="en" sz="1800">
                <a:solidFill>
                  <a:schemeClr val="dk2"/>
                </a:solidFill>
                <a:latin typeface="Droid Sans"/>
                <a:ea typeface="Droid Sans"/>
                <a:cs typeface="Droid Sans"/>
                <a:sym typeface="Droid Sans"/>
              </a:rPr>
              <a:t>Manifold: </a:t>
            </a:r>
            <a:r>
              <a:rPr b="1" lang="en" sz="1800">
                <a:solidFill>
                  <a:schemeClr val="dk2"/>
                </a:solidFill>
                <a:latin typeface="Droid Sans"/>
                <a:ea typeface="Droid Sans"/>
                <a:cs typeface="Droid Sans"/>
                <a:sym typeface="Droid Sans"/>
              </a:rPr>
              <a:t>locally</a:t>
            </a:r>
            <a:r>
              <a:rPr lang="en" sz="1800">
                <a:solidFill>
                  <a:schemeClr val="dk2"/>
                </a:solidFill>
                <a:latin typeface="Droid Sans"/>
                <a:ea typeface="Droid Sans"/>
                <a:cs typeface="Droid Sans"/>
                <a:sym typeface="Droid Sans"/>
              </a:rPr>
              <a:t> Euclidean, but </a:t>
            </a:r>
            <a:r>
              <a:rPr b="1" lang="en" sz="1800">
                <a:solidFill>
                  <a:schemeClr val="dk2"/>
                </a:solidFill>
                <a:latin typeface="Droid Sans"/>
                <a:ea typeface="Droid Sans"/>
                <a:cs typeface="Droid Sans"/>
                <a:sym typeface="Droid Sans"/>
              </a:rPr>
              <a:t>globally</a:t>
            </a:r>
            <a:r>
              <a:rPr lang="en" sz="1800">
                <a:solidFill>
                  <a:schemeClr val="dk2"/>
                </a:solidFill>
                <a:latin typeface="Droid Sans"/>
                <a:ea typeface="Droid Sans"/>
                <a:cs typeface="Droid Sans"/>
                <a:sym typeface="Droid Sans"/>
              </a:rPr>
              <a:t> non-trivial</a:t>
            </a:r>
            <a:endParaRPr sz="1800">
              <a:solidFill>
                <a:schemeClr val="dk2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roid Sans"/>
              <a:buChar char="-"/>
            </a:pPr>
            <a:r>
              <a:rPr lang="en" sz="1800">
                <a:solidFill>
                  <a:schemeClr val="dk2"/>
                </a:solidFill>
                <a:latin typeface="Droid Sans"/>
                <a:ea typeface="Droid Sans"/>
                <a:cs typeface="Droid Sans"/>
                <a:sym typeface="Droid Sans"/>
              </a:rPr>
              <a:t>Lie Groups describe a category of manifolds with special properties</a:t>
            </a:r>
            <a:endParaRPr sz="1800">
              <a:solidFill>
                <a:schemeClr val="dk2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roid Sans"/>
              <a:buChar char="-"/>
            </a:pPr>
            <a:r>
              <a:rPr lang="en" sz="1800">
                <a:solidFill>
                  <a:schemeClr val="dk2"/>
                </a:solidFill>
                <a:latin typeface="Droid Sans"/>
                <a:ea typeface="Droid Sans"/>
                <a:cs typeface="Droid Sans"/>
                <a:sym typeface="Droid Sans"/>
              </a:rPr>
              <a:t>Very useful construct to describe changes of objects over time!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566cd20b7e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566cd20b7e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565b31620f_0_6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565b31620f_0_6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Droid Sans"/>
                <a:ea typeface="Droid Sans"/>
                <a:cs typeface="Droid Sans"/>
                <a:sym typeface="Droid Sans"/>
              </a:rPr>
              <a:t>Note in step (B): i. We do not change the underlying space, ii. We have a bijective mapping</a:t>
            </a:r>
            <a:endParaRPr sz="1000">
              <a:latin typeface="Droid Sans"/>
              <a:ea typeface="Droid Sans"/>
              <a:cs typeface="Droid Sans"/>
              <a:sym typeface="Droid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000">
                <a:latin typeface="Droid Sans"/>
                <a:ea typeface="Droid Sans"/>
                <a:cs typeface="Droid Sans"/>
                <a:sym typeface="Droid Sans"/>
              </a:rPr>
              <a:t>OLD:</a:t>
            </a:r>
            <a:endParaRPr sz="1000">
              <a:latin typeface="Droid Sans"/>
              <a:ea typeface="Droid Sans"/>
              <a:cs typeface="Droid Sans"/>
              <a:sym typeface="Droid Sa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2"/>
                </a:solidFill>
                <a:latin typeface="Droid Sans"/>
                <a:ea typeface="Droid Sans"/>
                <a:cs typeface="Droid Sans"/>
                <a:sym typeface="Droid Sans"/>
              </a:rPr>
              <a:t>Can consider </a:t>
            </a:r>
            <a:r>
              <a:rPr b="1" lang="en" sz="1800">
                <a:solidFill>
                  <a:schemeClr val="dk2"/>
                </a:solidFill>
                <a:latin typeface="Droid Sans"/>
                <a:ea typeface="Droid Sans"/>
                <a:cs typeface="Droid Sans"/>
                <a:sym typeface="Droid Sans"/>
              </a:rPr>
              <a:t>ℝ</a:t>
            </a:r>
            <a:r>
              <a:rPr baseline="30000" lang="en" sz="1800">
                <a:solidFill>
                  <a:schemeClr val="dk2"/>
                </a:solidFill>
                <a:latin typeface="Droid Sans"/>
                <a:ea typeface="Droid Sans"/>
                <a:cs typeface="Droid Sans"/>
                <a:sym typeface="Droid Sans"/>
              </a:rPr>
              <a:t>N</a:t>
            </a:r>
            <a:r>
              <a:rPr lang="en" sz="1800">
                <a:solidFill>
                  <a:schemeClr val="dk2"/>
                </a:solidFill>
                <a:latin typeface="Droid Sans"/>
                <a:ea typeface="Droid Sans"/>
                <a:cs typeface="Droid Sans"/>
                <a:sym typeface="Droid Sans"/>
              </a:rPr>
              <a:t> under addition as a Lie group with Lie algebra </a:t>
            </a:r>
            <a:r>
              <a:rPr b="1" lang="en" sz="1800">
                <a:solidFill>
                  <a:schemeClr val="dk2"/>
                </a:solidFill>
                <a:latin typeface="Droid Sans"/>
                <a:ea typeface="Droid Sans"/>
                <a:cs typeface="Droid Sans"/>
                <a:sym typeface="Droid Sans"/>
              </a:rPr>
              <a:t>ℝ</a:t>
            </a:r>
            <a:r>
              <a:rPr baseline="30000" lang="en" sz="1800">
                <a:solidFill>
                  <a:schemeClr val="dk2"/>
                </a:solidFill>
                <a:latin typeface="Droid Sans"/>
                <a:ea typeface="Droid Sans"/>
                <a:cs typeface="Droid Sans"/>
                <a:sym typeface="Droid Sans"/>
              </a:rPr>
              <a:t>N</a:t>
            </a:r>
            <a:r>
              <a:rPr lang="en" sz="1800">
                <a:solidFill>
                  <a:schemeClr val="dk2"/>
                </a:solidFill>
                <a:latin typeface="Droid Sans"/>
                <a:ea typeface="Droid Sans"/>
                <a:cs typeface="Droid Sans"/>
                <a:sym typeface="Droid Sans"/>
              </a:rPr>
              <a:t> itself</a:t>
            </a:r>
            <a:endParaRPr sz="1800">
              <a:solidFill>
                <a:schemeClr val="dk2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roid Sans"/>
              <a:buAutoNum type="alphaLcPeriod"/>
            </a:pPr>
            <a:r>
              <a:rPr lang="en" sz="1400">
                <a:solidFill>
                  <a:schemeClr val="dk2"/>
                </a:solidFill>
                <a:latin typeface="Droid Sans"/>
                <a:ea typeface="Droid Sans"/>
                <a:cs typeface="Droid Sans"/>
                <a:sym typeface="Droid Sans"/>
              </a:rPr>
              <a:t>Sample from univariate Gaussian</a:t>
            </a:r>
            <a:endParaRPr sz="1400">
              <a:solidFill>
                <a:schemeClr val="dk2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roid Sans"/>
              <a:buAutoNum type="alphaLcPeriod"/>
            </a:pPr>
            <a:r>
              <a:rPr lang="en" sz="1400">
                <a:solidFill>
                  <a:schemeClr val="dk2"/>
                </a:solidFill>
                <a:latin typeface="Droid Sans"/>
                <a:ea typeface="Droid Sans"/>
                <a:cs typeface="Droid Sans"/>
                <a:sym typeface="Droid Sans"/>
              </a:rPr>
              <a:t>Change scale (add ‘noise’)</a:t>
            </a:r>
            <a:endParaRPr sz="1400">
              <a:solidFill>
                <a:schemeClr val="dk2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roid Sans"/>
              <a:buAutoNum type="alphaLcPeriod"/>
            </a:pPr>
            <a:r>
              <a:rPr lang="en" sz="1400">
                <a:solidFill>
                  <a:schemeClr val="dk2"/>
                </a:solidFill>
                <a:latin typeface="Droid Sans"/>
                <a:ea typeface="Droid Sans"/>
                <a:cs typeface="Droid Sans"/>
                <a:sym typeface="Droid Sans"/>
              </a:rPr>
              <a:t>Apply exponential map (Identity)</a:t>
            </a:r>
            <a:endParaRPr sz="1400">
              <a:solidFill>
                <a:schemeClr val="dk2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roid Sans"/>
              <a:buAutoNum type="alphaLcPeriod"/>
            </a:pPr>
            <a:r>
              <a:rPr lang="en" sz="1400">
                <a:solidFill>
                  <a:schemeClr val="dk2"/>
                </a:solidFill>
                <a:latin typeface="Droid Sans"/>
                <a:ea typeface="Droid Sans"/>
                <a:cs typeface="Droid Sans"/>
                <a:sym typeface="Droid Sans"/>
              </a:rPr>
              <a:t>Change location by using Group action (addition in this case)</a:t>
            </a:r>
            <a:endParaRPr sz="1400">
              <a:solidFill>
                <a:schemeClr val="dk2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000">
              <a:latin typeface="Droid Sans"/>
              <a:ea typeface="Droid Sans"/>
              <a:cs typeface="Droid Sans"/>
              <a:sym typeface="Droid San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1.png"/><Relationship Id="rId4" Type="http://schemas.openxmlformats.org/officeDocument/2006/relationships/image" Target="../media/image24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0" name="Google Shape;50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1" name="Google Shape;51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7006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" name="Google Shape;20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09549" y="579120"/>
            <a:ext cx="347472" cy="3474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68097" y="612422"/>
            <a:ext cx="291500" cy="29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2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38833" y="605138"/>
            <a:ext cx="291499" cy="305241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4"/>
          <p:cNvSpPr/>
          <p:nvPr/>
        </p:nvSpPr>
        <p:spPr>
          <a:xfrm>
            <a:off x="426720" y="958875"/>
            <a:ext cx="853500" cy="36600"/>
          </a:xfrm>
          <a:prstGeom prst="roundRect">
            <a:avLst>
              <a:gd fmla="val 16667" name="adj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roid Sans"/>
              <a:buNone/>
              <a:defRPr sz="2800">
                <a:solidFill>
                  <a:schemeClr val="dk1"/>
                </a:solidFill>
                <a:latin typeface="Droid Sans"/>
                <a:ea typeface="Droid Sans"/>
                <a:cs typeface="Droid Sans"/>
                <a:sym typeface="Droid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roid Sans"/>
              <a:buNone/>
              <a:defRPr sz="2800">
                <a:solidFill>
                  <a:schemeClr val="dk1"/>
                </a:solidFill>
                <a:latin typeface="Droid Sans"/>
                <a:ea typeface="Droid Sans"/>
                <a:cs typeface="Droid Sans"/>
                <a:sym typeface="Droid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roid Sans"/>
              <a:buNone/>
              <a:defRPr sz="2800">
                <a:solidFill>
                  <a:schemeClr val="dk1"/>
                </a:solidFill>
                <a:latin typeface="Droid Sans"/>
                <a:ea typeface="Droid Sans"/>
                <a:cs typeface="Droid Sans"/>
                <a:sym typeface="Droid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roid Sans"/>
              <a:buNone/>
              <a:defRPr sz="2800">
                <a:solidFill>
                  <a:schemeClr val="dk1"/>
                </a:solidFill>
                <a:latin typeface="Droid Sans"/>
                <a:ea typeface="Droid Sans"/>
                <a:cs typeface="Droid Sans"/>
                <a:sym typeface="Droid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roid Sans"/>
              <a:buNone/>
              <a:defRPr sz="2800">
                <a:solidFill>
                  <a:schemeClr val="dk1"/>
                </a:solidFill>
                <a:latin typeface="Droid Sans"/>
                <a:ea typeface="Droid Sans"/>
                <a:cs typeface="Droid Sans"/>
                <a:sym typeface="Droid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roid Sans"/>
              <a:buNone/>
              <a:defRPr sz="2800">
                <a:solidFill>
                  <a:schemeClr val="dk1"/>
                </a:solidFill>
                <a:latin typeface="Droid Sans"/>
                <a:ea typeface="Droid Sans"/>
                <a:cs typeface="Droid Sans"/>
                <a:sym typeface="Droid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roid Sans"/>
              <a:buNone/>
              <a:defRPr sz="2800">
                <a:solidFill>
                  <a:schemeClr val="dk1"/>
                </a:solidFill>
                <a:latin typeface="Droid Sans"/>
                <a:ea typeface="Droid Sans"/>
                <a:cs typeface="Droid Sans"/>
                <a:sym typeface="Droid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roid Sans"/>
              <a:buNone/>
              <a:defRPr sz="2800">
                <a:solidFill>
                  <a:schemeClr val="dk1"/>
                </a:solidFill>
                <a:latin typeface="Droid Sans"/>
                <a:ea typeface="Droid Sans"/>
                <a:cs typeface="Droid Sans"/>
                <a:sym typeface="Droid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roid Sans"/>
              <a:buNone/>
              <a:defRPr sz="2800">
                <a:solidFill>
                  <a:schemeClr val="dk1"/>
                </a:solidFill>
                <a:latin typeface="Droid Sans"/>
                <a:ea typeface="Droid Sans"/>
                <a:cs typeface="Droid Sans"/>
                <a:sym typeface="Droid Sans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roid Sans"/>
              <a:buChar char="●"/>
              <a:defRPr sz="1800">
                <a:solidFill>
                  <a:schemeClr val="dk2"/>
                </a:solidFill>
                <a:latin typeface="Droid Sans"/>
                <a:ea typeface="Droid Sans"/>
                <a:cs typeface="Droid Sans"/>
                <a:sym typeface="Droid Sans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roid Sans"/>
              <a:buChar char="○"/>
              <a:defRPr>
                <a:solidFill>
                  <a:schemeClr val="dk2"/>
                </a:solidFill>
                <a:latin typeface="Droid Sans"/>
                <a:ea typeface="Droid Sans"/>
                <a:cs typeface="Droid Sans"/>
                <a:sym typeface="Droid Sans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roid Sans"/>
              <a:buChar char="■"/>
              <a:defRPr>
                <a:solidFill>
                  <a:schemeClr val="dk2"/>
                </a:solidFill>
                <a:latin typeface="Droid Sans"/>
                <a:ea typeface="Droid Sans"/>
                <a:cs typeface="Droid Sans"/>
                <a:sym typeface="Droid Sans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roid Sans"/>
              <a:buChar char="●"/>
              <a:defRPr>
                <a:solidFill>
                  <a:schemeClr val="dk2"/>
                </a:solidFill>
                <a:latin typeface="Droid Sans"/>
                <a:ea typeface="Droid Sans"/>
                <a:cs typeface="Droid Sans"/>
                <a:sym typeface="Droid Sans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roid Sans"/>
              <a:buChar char="○"/>
              <a:defRPr>
                <a:solidFill>
                  <a:schemeClr val="dk2"/>
                </a:solidFill>
                <a:latin typeface="Droid Sans"/>
                <a:ea typeface="Droid Sans"/>
                <a:cs typeface="Droid Sans"/>
                <a:sym typeface="Droid Sans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roid Sans"/>
              <a:buChar char="■"/>
              <a:defRPr>
                <a:solidFill>
                  <a:schemeClr val="dk2"/>
                </a:solidFill>
                <a:latin typeface="Droid Sans"/>
                <a:ea typeface="Droid Sans"/>
                <a:cs typeface="Droid Sans"/>
                <a:sym typeface="Droid Sans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roid Sans"/>
              <a:buChar char="●"/>
              <a:defRPr>
                <a:solidFill>
                  <a:schemeClr val="dk2"/>
                </a:solidFill>
                <a:latin typeface="Droid Sans"/>
                <a:ea typeface="Droid Sans"/>
                <a:cs typeface="Droid Sans"/>
                <a:sym typeface="Droid Sans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Droid Sans"/>
              <a:buChar char="○"/>
              <a:defRPr>
                <a:solidFill>
                  <a:schemeClr val="dk2"/>
                </a:solidFill>
                <a:latin typeface="Droid Sans"/>
                <a:ea typeface="Droid Sans"/>
                <a:cs typeface="Droid Sans"/>
                <a:sym typeface="Droid Sans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Droid Sans"/>
              <a:buChar char="■"/>
              <a:defRPr>
                <a:solidFill>
                  <a:schemeClr val="dk2"/>
                </a:solidFill>
                <a:latin typeface="Droid Sans"/>
                <a:ea typeface="Droid Sans"/>
                <a:cs typeface="Droid Sans"/>
                <a:sym typeface="Droid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Relationship Id="rId4" Type="http://schemas.openxmlformats.org/officeDocument/2006/relationships/image" Target="../media/image5.png"/><Relationship Id="rId5" Type="http://schemas.openxmlformats.org/officeDocument/2006/relationships/image" Target="../media/image2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Relationship Id="rId4" Type="http://schemas.openxmlformats.org/officeDocument/2006/relationships/image" Target="../media/image2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gif"/><Relationship Id="rId4" Type="http://schemas.openxmlformats.org/officeDocument/2006/relationships/image" Target="../media/image10.gif"/><Relationship Id="rId5" Type="http://schemas.openxmlformats.org/officeDocument/2006/relationships/image" Target="../media/image12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gif"/><Relationship Id="rId4" Type="http://schemas.openxmlformats.org/officeDocument/2006/relationships/image" Target="../media/image7.gif"/><Relationship Id="rId5" Type="http://schemas.openxmlformats.org/officeDocument/2006/relationships/image" Target="../media/image3.gif"/><Relationship Id="rId6" Type="http://schemas.openxmlformats.org/officeDocument/2006/relationships/image" Target="../media/image2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gif"/><Relationship Id="rId4" Type="http://schemas.openxmlformats.org/officeDocument/2006/relationships/image" Target="../media/image11.gif"/><Relationship Id="rId5" Type="http://schemas.openxmlformats.org/officeDocument/2006/relationships/image" Target="../media/image4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Luca Falorsi</a:t>
            </a:r>
            <a:r>
              <a:rPr baseline="30000" lang="en" sz="2200"/>
              <a:t>1,2</a:t>
            </a:r>
            <a:r>
              <a:rPr lang="en" sz="2200"/>
              <a:t>, Pim de Haan</a:t>
            </a:r>
            <a:r>
              <a:rPr baseline="30000" lang="en" sz="2200"/>
              <a:t>1,3</a:t>
            </a:r>
            <a:r>
              <a:rPr lang="en" sz="2200"/>
              <a:t>, Tim R. Davidson</a:t>
            </a:r>
            <a:r>
              <a:rPr baseline="30000" lang="en" sz="2200"/>
              <a:t>1,2</a:t>
            </a:r>
            <a:r>
              <a:rPr lang="en" sz="2200"/>
              <a:t>, Patrick Forré</a:t>
            </a:r>
            <a:r>
              <a:rPr baseline="30000" lang="en" sz="2200"/>
              <a:t>1</a:t>
            </a:r>
            <a:endParaRPr baseline="30000" sz="2200"/>
          </a:p>
        </p:txBody>
      </p:sp>
      <p:sp>
        <p:nvSpPr>
          <p:cNvPr id="59" name="Google Shape;59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300"/>
              <a:t>Reparameterizing Distributions on Lie Groups</a:t>
            </a:r>
            <a:endParaRPr sz="4300"/>
          </a:p>
        </p:txBody>
      </p:sp>
      <p:pic>
        <p:nvPicPr>
          <p:cNvPr id="60" name="Google Shape;60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58843" y="3739875"/>
            <a:ext cx="904856" cy="89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30649" y="3850852"/>
            <a:ext cx="751202" cy="720731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20958" y="3830000"/>
            <a:ext cx="751180" cy="762456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3"/>
          <p:cNvSpPr/>
          <p:nvPr/>
        </p:nvSpPr>
        <p:spPr>
          <a:xfrm>
            <a:off x="1778700" y="3550525"/>
            <a:ext cx="5586600" cy="27600"/>
          </a:xfrm>
          <a:prstGeom prst="roundRect">
            <a:avLst>
              <a:gd fmla="val 0" name="adj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13"/>
          <p:cNvSpPr txBox="1"/>
          <p:nvPr>
            <p:ph idx="1" type="subTitle"/>
          </p:nvPr>
        </p:nvSpPr>
        <p:spPr>
          <a:xfrm>
            <a:off x="464100" y="45867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    </a:t>
            </a:r>
            <a:r>
              <a:rPr b="1" lang="en" sz="1400"/>
              <a:t>University of Amsterdam	  Aiconic		    U.C. Berkeley</a:t>
            </a:r>
            <a:endParaRPr b="1" baseline="30000" sz="1400"/>
          </a:p>
        </p:txBody>
      </p:sp>
      <p:cxnSp>
        <p:nvCxnSpPr>
          <p:cNvPr id="65" name="Google Shape;65;p13"/>
          <p:cNvCxnSpPr/>
          <p:nvPr/>
        </p:nvCxnSpPr>
        <p:spPr>
          <a:xfrm>
            <a:off x="571500" y="409575"/>
            <a:ext cx="0" cy="638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6" name="Google Shape;66;p13"/>
          <p:cNvCxnSpPr/>
          <p:nvPr/>
        </p:nvCxnSpPr>
        <p:spPr>
          <a:xfrm>
            <a:off x="419100" y="561975"/>
            <a:ext cx="6288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22"/>
          <p:cNvPicPr preferRelativeResize="0"/>
          <p:nvPr/>
        </p:nvPicPr>
        <p:blipFill rotWithShape="1">
          <a:blip r:embed="rId3">
            <a:alphaModFix/>
          </a:blip>
          <a:srcRect b="8724" l="-1020" r="1020" t="61959"/>
          <a:stretch/>
        </p:blipFill>
        <p:spPr>
          <a:xfrm>
            <a:off x="697700" y="3314155"/>
            <a:ext cx="7505725" cy="1029250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2"/>
          <p:cNvSpPr txBox="1"/>
          <p:nvPr>
            <p:ph type="title"/>
          </p:nvPr>
        </p:nvSpPr>
        <p:spPr>
          <a:xfrm>
            <a:off x="311700" y="445025"/>
            <a:ext cx="7006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Reparameterize Lie Groups</a:t>
            </a:r>
            <a:endParaRPr/>
          </a:p>
        </p:txBody>
      </p:sp>
      <p:sp>
        <p:nvSpPr>
          <p:cNvPr id="157" name="Google Shape;157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58" name="Google Shape;158;p22"/>
          <p:cNvPicPr preferRelativeResize="0"/>
          <p:nvPr/>
        </p:nvPicPr>
        <p:blipFill rotWithShape="1">
          <a:blip r:embed="rId3">
            <a:alphaModFix/>
          </a:blip>
          <a:srcRect b="60904" l="0" r="0" t="10208"/>
          <a:stretch/>
        </p:blipFill>
        <p:spPr>
          <a:xfrm>
            <a:off x="755775" y="1497313"/>
            <a:ext cx="7505725" cy="1014187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2"/>
          <p:cNvSpPr txBox="1"/>
          <p:nvPr/>
        </p:nvSpPr>
        <p:spPr>
          <a:xfrm>
            <a:off x="4120500" y="3521225"/>
            <a:ext cx="903000" cy="354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latin typeface="Droid Sans"/>
                <a:ea typeface="Droid Sans"/>
                <a:cs typeface="Droid Sans"/>
                <a:sym typeface="Droid Sans"/>
              </a:rPr>
              <a:t>mod 2π</a:t>
            </a:r>
            <a:endParaRPr sz="1200"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160" name="Google Shape;160;p22"/>
          <p:cNvSpPr txBox="1"/>
          <p:nvPr/>
        </p:nvSpPr>
        <p:spPr>
          <a:xfrm>
            <a:off x="6015075" y="3521225"/>
            <a:ext cx="950700" cy="354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latin typeface="Droid Sans"/>
                <a:ea typeface="Droid Sans"/>
                <a:cs typeface="Droid Sans"/>
                <a:sym typeface="Droid Sans"/>
              </a:rPr>
              <a:t>+θ mod 2π</a:t>
            </a:r>
            <a:endParaRPr b="1" sz="1200"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161" name="Google Shape;161;p22"/>
          <p:cNvSpPr txBox="1"/>
          <p:nvPr/>
        </p:nvSpPr>
        <p:spPr>
          <a:xfrm>
            <a:off x="4176200" y="3521225"/>
            <a:ext cx="587400" cy="354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Droid Sans"/>
                <a:ea typeface="Droid Sans"/>
                <a:cs typeface="Droid Sans"/>
                <a:sym typeface="Droid Sans"/>
              </a:rPr>
              <a:t>?</a:t>
            </a:r>
            <a:endParaRPr b="1" sz="1200"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162" name="Google Shape;162;p22"/>
          <p:cNvSpPr txBox="1"/>
          <p:nvPr/>
        </p:nvSpPr>
        <p:spPr>
          <a:xfrm>
            <a:off x="6093225" y="3495125"/>
            <a:ext cx="776100" cy="354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Droid Sans"/>
                <a:ea typeface="Droid Sans"/>
                <a:cs typeface="Droid Sans"/>
                <a:sym typeface="Droid Sans"/>
              </a:rPr>
              <a:t>?</a:t>
            </a:r>
            <a:endParaRPr b="1" sz="1200">
              <a:latin typeface="Droid Sans"/>
              <a:ea typeface="Droid Sans"/>
              <a:cs typeface="Droid Sans"/>
              <a:sym typeface="Droid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3"/>
          <p:cNvSpPr txBox="1"/>
          <p:nvPr>
            <p:ph type="title"/>
          </p:nvPr>
        </p:nvSpPr>
        <p:spPr>
          <a:xfrm>
            <a:off x="311700" y="445025"/>
            <a:ext cx="7006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Reparameterize Lie Group</a:t>
            </a:r>
            <a:endParaRPr/>
          </a:p>
        </p:txBody>
      </p:sp>
      <p:sp>
        <p:nvSpPr>
          <p:cNvPr id="168" name="Google Shape;168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Reparametrize a density in E</a:t>
            </a:r>
            <a:r>
              <a:rPr lang="en"/>
              <a:t>uclidean </a:t>
            </a:r>
            <a:r>
              <a:rPr lang="en"/>
              <a:t>space: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Tangent space at group identity: Lie algebra </a:t>
            </a:r>
            <a:r>
              <a:rPr lang="en"/>
              <a:t>𝖌 ≃ </a:t>
            </a:r>
            <a:r>
              <a:rPr b="1" lang="en"/>
              <a:t>ℝ</a:t>
            </a:r>
            <a:r>
              <a:rPr baseline="30000" lang="en"/>
              <a:t>D </a:t>
            </a:r>
            <a:r>
              <a:rPr lang="en"/>
              <a:t>     [SO(2): </a:t>
            </a:r>
            <a:r>
              <a:rPr b="1" lang="en"/>
              <a:t>ℝ]</a:t>
            </a:r>
            <a:br>
              <a:rPr b="1" lang="en"/>
            </a:br>
            <a:br>
              <a:rPr b="1"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Wrapping the algebra to the Group: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Exponential map:  exp : </a:t>
            </a:r>
            <a:r>
              <a:rPr b="1" lang="en"/>
              <a:t>ℝ</a:t>
            </a:r>
            <a:r>
              <a:rPr baseline="30000" lang="en"/>
              <a:t>D</a:t>
            </a:r>
            <a:r>
              <a:rPr lang="en"/>
              <a:t> </a:t>
            </a:r>
            <a:r>
              <a:rPr lang="en"/>
              <a:t>≃ </a:t>
            </a:r>
            <a:r>
              <a:rPr lang="en" sz="1800"/>
              <a:t>𝖌 → 𝒢</a:t>
            </a:r>
            <a:r>
              <a:rPr lang="en"/>
              <a:t>     [SO(2): mod 2π]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For matrix Lie groups this is the matrix exponential</a:t>
            </a:r>
            <a:br>
              <a:rPr lang="en"/>
            </a:b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Moving the distribution on the lie group on a target position: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Action of group on itself by left group </a:t>
            </a:r>
            <a:r>
              <a:rPr lang="en"/>
              <a:t>multiplication </a:t>
            </a:r>
            <a:r>
              <a:rPr lang="en"/>
              <a:t> </a:t>
            </a:r>
            <a:r>
              <a:rPr i="1" lang="en"/>
              <a:t>L</a:t>
            </a:r>
            <a:r>
              <a:rPr baseline="-25000" i="1" lang="en"/>
              <a:t>μ</a:t>
            </a:r>
            <a:r>
              <a:rPr i="1" lang="en"/>
              <a:t>(g) =  </a:t>
            </a:r>
            <a:r>
              <a:rPr i="1" lang="en"/>
              <a:t>μ⋅</a:t>
            </a:r>
            <a:r>
              <a:rPr i="1" lang="en"/>
              <a:t>g</a:t>
            </a:r>
            <a:r>
              <a:rPr lang="en"/>
              <a:t>     [SO(2): +θ mod 2π]</a:t>
            </a:r>
            <a:r>
              <a:rPr lang="en"/>
              <a:t> </a:t>
            </a:r>
            <a:r>
              <a:rPr baseline="30000" lang="en"/>
              <a:t>      </a:t>
            </a:r>
            <a:endParaRPr baseline="300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aseline="30000"/>
          </a:p>
        </p:txBody>
      </p:sp>
      <p:sp>
        <p:nvSpPr>
          <p:cNvPr id="169" name="Google Shape;169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70" name="Google Shape;170;p23"/>
          <p:cNvCxnSpPr/>
          <p:nvPr/>
        </p:nvCxnSpPr>
        <p:spPr>
          <a:xfrm flipH="1" rot="10800000">
            <a:off x="6314800" y="1437150"/>
            <a:ext cx="2014500" cy="1358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1" name="Google Shape;171;p23"/>
          <p:cNvSpPr/>
          <p:nvPr/>
        </p:nvSpPr>
        <p:spPr>
          <a:xfrm>
            <a:off x="7086600" y="2066544"/>
            <a:ext cx="914400" cy="9144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72" name="Google Shape;172;p23"/>
          <p:cNvCxnSpPr/>
          <p:nvPr/>
        </p:nvCxnSpPr>
        <p:spPr>
          <a:xfrm>
            <a:off x="7087550" y="1828550"/>
            <a:ext cx="446400" cy="6957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3" name="Google Shape;173;p23"/>
          <p:cNvSpPr/>
          <p:nvPr/>
        </p:nvSpPr>
        <p:spPr>
          <a:xfrm rot="3533138">
            <a:off x="7242243" y="1964314"/>
            <a:ext cx="137011" cy="137011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4"/>
          <p:cNvSpPr txBox="1"/>
          <p:nvPr>
            <p:ph type="title"/>
          </p:nvPr>
        </p:nvSpPr>
        <p:spPr>
          <a:xfrm>
            <a:off x="311700" y="445025"/>
            <a:ext cx="7006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Reparameterize General Lie Group:</a:t>
            </a:r>
            <a:endParaRPr/>
          </a:p>
        </p:txBody>
      </p:sp>
      <p:sp>
        <p:nvSpPr>
          <p:cNvPr id="179" name="Google Shape;179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Reparameterize density in </a:t>
            </a:r>
            <a:r>
              <a:rPr b="1" lang="en"/>
              <a:t>ℝ</a:t>
            </a:r>
            <a:r>
              <a:rPr baseline="30000" lang="en"/>
              <a:t>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Exponential map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Act by left multiplication 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81" name="Google Shape;181;p24"/>
          <p:cNvPicPr preferRelativeResize="0"/>
          <p:nvPr/>
        </p:nvPicPr>
        <p:blipFill rotWithShape="1">
          <a:blip r:embed="rId3">
            <a:alphaModFix/>
          </a:blip>
          <a:srcRect b="0" l="0" r="0" t="52983"/>
          <a:stretch/>
        </p:blipFill>
        <p:spPr>
          <a:xfrm>
            <a:off x="469225" y="2571750"/>
            <a:ext cx="7505725" cy="165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5"/>
          <p:cNvSpPr txBox="1"/>
          <p:nvPr>
            <p:ph type="title"/>
          </p:nvPr>
        </p:nvSpPr>
        <p:spPr>
          <a:xfrm>
            <a:off x="311700" y="445025"/>
            <a:ext cx="7006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Where does the difficulty ‘Lie’?</a:t>
            </a:r>
            <a:endParaRPr/>
          </a:p>
        </p:txBody>
      </p:sp>
      <p:sp>
        <p:nvSpPr>
          <p:cNvPr id="187" name="Google Shape;187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8" name="Google Shape;188;p25"/>
          <p:cNvSpPr txBox="1"/>
          <p:nvPr>
            <p:ph idx="1" type="body"/>
          </p:nvPr>
        </p:nvSpPr>
        <p:spPr>
          <a:xfrm>
            <a:off x="235500" y="1152475"/>
            <a:ext cx="8520600" cy="18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Exponential map: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In </a:t>
            </a:r>
            <a:r>
              <a:rPr lang="en"/>
              <a:t>general</a:t>
            </a:r>
            <a:r>
              <a:rPr lang="en"/>
              <a:t>  non-injective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In some groups can be constant under local variations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6"/>
          <p:cNvSpPr txBox="1"/>
          <p:nvPr>
            <p:ph type="title"/>
          </p:nvPr>
        </p:nvSpPr>
        <p:spPr>
          <a:xfrm>
            <a:off x="311700" y="445025"/>
            <a:ext cx="7006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Where does the difficulty ‘Lie’?</a:t>
            </a:r>
            <a:endParaRPr/>
          </a:p>
        </p:txBody>
      </p:sp>
      <p:sp>
        <p:nvSpPr>
          <p:cNvPr id="194" name="Google Shape;194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5" name="Google Shape;195;p26"/>
          <p:cNvSpPr txBox="1"/>
          <p:nvPr>
            <p:ph idx="1" type="body"/>
          </p:nvPr>
        </p:nvSpPr>
        <p:spPr>
          <a:xfrm>
            <a:off x="235500" y="1152475"/>
            <a:ext cx="8520600" cy="18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Exponential map: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In general  </a:t>
            </a:r>
            <a:r>
              <a:rPr b="1" lang="en"/>
              <a:t>non-injective 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In some groups can be constant under local variations (in a set of measure zero)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We prove it has a density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roid Sans"/>
              <a:buChar char="-"/>
            </a:pPr>
            <a:r>
              <a:rPr lang="en"/>
              <a:t>Contributions from all pre-image algebra elements</a:t>
            </a:r>
            <a:r>
              <a:rPr lang="en"/>
              <a:t>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Change of volume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From auto-diff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From Lie Algebra representation</a:t>
            </a:r>
            <a:endParaRPr/>
          </a:p>
        </p:txBody>
      </p:sp>
      <p:pic>
        <p:nvPicPr>
          <p:cNvPr id="196" name="Google Shape;19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5048" y="2425200"/>
            <a:ext cx="4847126" cy="106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7"/>
          <p:cNvSpPr txBox="1"/>
          <p:nvPr>
            <p:ph type="title"/>
          </p:nvPr>
        </p:nvSpPr>
        <p:spPr>
          <a:xfrm>
            <a:off x="311700" y="445025"/>
            <a:ext cx="7006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Non-injectivity</a:t>
            </a:r>
            <a:endParaRPr/>
          </a:p>
        </p:txBody>
      </p:sp>
      <p:sp>
        <p:nvSpPr>
          <p:cNvPr id="202" name="Google Shape;202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3" name="Google Shape;203;p27"/>
          <p:cNvPicPr preferRelativeResize="0"/>
          <p:nvPr/>
        </p:nvPicPr>
        <p:blipFill rotWithShape="1">
          <a:blip r:embed="rId3">
            <a:alphaModFix/>
          </a:blip>
          <a:srcRect b="0" l="0" r="66478" t="0"/>
          <a:stretch/>
        </p:blipFill>
        <p:spPr>
          <a:xfrm>
            <a:off x="764575" y="1687100"/>
            <a:ext cx="2732113" cy="218234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7"/>
          <p:cNvPicPr preferRelativeResize="0"/>
          <p:nvPr/>
        </p:nvPicPr>
        <p:blipFill rotWithShape="1">
          <a:blip r:embed="rId3">
            <a:alphaModFix/>
          </a:blip>
          <a:srcRect b="0" l="33786" r="32958" t="0"/>
          <a:stretch/>
        </p:blipFill>
        <p:spPr>
          <a:xfrm>
            <a:off x="5533483" y="1715184"/>
            <a:ext cx="2710365" cy="218234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5" name="Google Shape;205;p27"/>
          <p:cNvCxnSpPr/>
          <p:nvPr/>
        </p:nvCxnSpPr>
        <p:spPr>
          <a:xfrm>
            <a:off x="3818250" y="2845150"/>
            <a:ext cx="1223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6" name="Google Shape;206;p27"/>
          <p:cNvSpPr txBox="1"/>
          <p:nvPr/>
        </p:nvSpPr>
        <p:spPr>
          <a:xfrm>
            <a:off x="3716300" y="2420850"/>
            <a:ext cx="1890600" cy="2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Droid Sans"/>
                <a:ea typeface="Droid Sans"/>
                <a:cs typeface="Droid Sans"/>
                <a:sym typeface="Droid Sans"/>
              </a:rPr>
              <a:t>Exponential Map</a:t>
            </a:r>
            <a:endParaRPr>
              <a:solidFill>
                <a:schemeClr val="dk2"/>
              </a:solidFill>
              <a:latin typeface="Droid Sans"/>
              <a:ea typeface="Droid Sans"/>
              <a:cs typeface="Droid Sans"/>
              <a:sym typeface="Droid San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8"/>
          <p:cNvSpPr txBox="1"/>
          <p:nvPr>
            <p:ph type="title"/>
          </p:nvPr>
        </p:nvSpPr>
        <p:spPr>
          <a:xfrm>
            <a:off x="311700" y="445025"/>
            <a:ext cx="7006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Synthetic example: SO(3)</a:t>
            </a:r>
            <a:endParaRPr/>
          </a:p>
        </p:txBody>
      </p:sp>
      <p:sp>
        <p:nvSpPr>
          <p:cNvPr id="212" name="Google Shape;212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br>
              <a:rPr lang="en"/>
            </a:b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Group of 3D oriented rotations, describe rotations of static object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Task: given two views of an object, find which rotation(s) relate(s) them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Variational Inference on SO(3)-valued latent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Object (a) has rotational symmetry around one axis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Object (b) has threefold discrete symmetry around one axis</a:t>
            </a:r>
            <a:endParaRPr/>
          </a:p>
        </p:txBody>
      </p:sp>
      <p:sp>
        <p:nvSpPr>
          <p:cNvPr id="213" name="Google Shape;213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4" name="Google Shape;21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8923" y="1093925"/>
            <a:ext cx="3918399" cy="1614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28850" y="1145575"/>
            <a:ext cx="3520336" cy="1614275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28"/>
          <p:cNvSpPr txBox="1"/>
          <p:nvPr/>
        </p:nvSpPr>
        <p:spPr>
          <a:xfrm>
            <a:off x="2252025" y="2629925"/>
            <a:ext cx="611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roid Sans"/>
                <a:ea typeface="Droid Sans"/>
                <a:cs typeface="Droid Sans"/>
                <a:sym typeface="Droid Sans"/>
              </a:rPr>
              <a:t>(a)</a:t>
            </a:r>
            <a:endParaRPr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217" name="Google Shape;217;p28"/>
          <p:cNvSpPr txBox="1"/>
          <p:nvPr/>
        </p:nvSpPr>
        <p:spPr>
          <a:xfrm>
            <a:off x="6706500" y="2663875"/>
            <a:ext cx="611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roid Sans"/>
                <a:ea typeface="Droid Sans"/>
                <a:cs typeface="Droid Sans"/>
                <a:sym typeface="Droid Sans"/>
              </a:rPr>
              <a:t>(b)</a:t>
            </a:r>
            <a:endParaRPr>
              <a:latin typeface="Droid Sans"/>
              <a:ea typeface="Droid Sans"/>
              <a:cs typeface="Droid Sans"/>
              <a:sym typeface="Droid San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9"/>
          <p:cNvSpPr txBox="1"/>
          <p:nvPr>
            <p:ph type="title"/>
          </p:nvPr>
        </p:nvSpPr>
        <p:spPr>
          <a:xfrm>
            <a:off x="311700" y="445025"/>
            <a:ext cx="7006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Normalizing Flow</a:t>
            </a:r>
            <a:endParaRPr/>
          </a:p>
        </p:txBody>
      </p:sp>
      <p:sp>
        <p:nvSpPr>
          <p:cNvPr id="223" name="Google Shape;223;p29"/>
          <p:cNvSpPr txBox="1"/>
          <p:nvPr>
            <p:ph idx="1" type="body"/>
          </p:nvPr>
        </p:nvSpPr>
        <p:spPr>
          <a:xfrm>
            <a:off x="311700" y="1312075"/>
            <a:ext cx="8520600" cy="325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True posterior: circular subgroup / discrete subgroup (order 3)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en"/>
              <a:t>Multi-modal</a:t>
            </a:r>
            <a:r>
              <a:rPr lang="en"/>
              <a:t> distributions needed: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Recall we can use </a:t>
            </a:r>
            <a:r>
              <a:rPr b="1" lang="en"/>
              <a:t>arbitrary base distribution</a:t>
            </a:r>
            <a:r>
              <a:rPr i="1" lang="en"/>
              <a:t> </a:t>
            </a:r>
            <a:r>
              <a:rPr lang="en"/>
              <a:t>in the Lie Algebra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Why not use Normalizing Flows (NF)?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Basic NF: use repeated invertible transformations to create complex density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Parameterize very complex distribution in Lie Algebra and push to Lie Group</a:t>
            </a:r>
            <a:endParaRPr/>
          </a:p>
        </p:txBody>
      </p:sp>
      <p:sp>
        <p:nvSpPr>
          <p:cNvPr id="224" name="Google Shape;224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25" name="Google Shape;22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8075" y="1501625"/>
            <a:ext cx="8435549" cy="1082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0"/>
          <p:cNvSpPr txBox="1"/>
          <p:nvPr>
            <p:ph type="title"/>
          </p:nvPr>
        </p:nvSpPr>
        <p:spPr>
          <a:xfrm>
            <a:off x="311700" y="445025"/>
            <a:ext cx="7006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sp>
        <p:nvSpPr>
          <p:cNvPr id="231" name="Google Shape;231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32" name="Google Shape;23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3400" y="1333613"/>
            <a:ext cx="2956649" cy="222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61150" y="1259049"/>
            <a:ext cx="3131450" cy="2373825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30"/>
          <p:cNvSpPr txBox="1"/>
          <p:nvPr>
            <p:ph idx="1" type="body"/>
          </p:nvPr>
        </p:nvSpPr>
        <p:spPr>
          <a:xfrm>
            <a:off x="311700" y="3739300"/>
            <a:ext cx="8520600" cy="82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Markov Chain Monte Carlo true posterior v. approximate model posterior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Modeled results are lifted in z-axis for clarity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</a:t>
            </a:r>
            <a:r>
              <a:rPr lang="en" sz="1800"/>
              <a:t>lmost perfectly captur</a:t>
            </a:r>
            <a:r>
              <a:rPr lang="en"/>
              <a:t>e</a:t>
            </a:r>
            <a:r>
              <a:rPr lang="en" sz="1800"/>
              <a:t> latent dynamics!</a:t>
            </a:r>
            <a:endParaRPr sz="1800"/>
          </a:p>
        </p:txBody>
      </p:sp>
      <p:sp>
        <p:nvSpPr>
          <p:cNvPr id="235" name="Google Shape;235;p30"/>
          <p:cNvSpPr txBox="1"/>
          <p:nvPr/>
        </p:nvSpPr>
        <p:spPr>
          <a:xfrm>
            <a:off x="1861500" y="3287150"/>
            <a:ext cx="611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roid Sans"/>
                <a:ea typeface="Droid Sans"/>
                <a:cs typeface="Droid Sans"/>
                <a:sym typeface="Droid Sans"/>
              </a:rPr>
              <a:t>(a)</a:t>
            </a:r>
            <a:endParaRPr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236" name="Google Shape;236;p30"/>
          <p:cNvSpPr txBox="1"/>
          <p:nvPr/>
        </p:nvSpPr>
        <p:spPr>
          <a:xfrm>
            <a:off x="5500050" y="3210950"/>
            <a:ext cx="611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roid Sans"/>
                <a:ea typeface="Droid Sans"/>
                <a:cs typeface="Droid Sans"/>
                <a:sym typeface="Droid Sans"/>
              </a:rPr>
              <a:t>(b)</a:t>
            </a:r>
            <a:endParaRPr>
              <a:latin typeface="Droid Sans"/>
              <a:ea typeface="Droid Sans"/>
              <a:cs typeface="Droid Sans"/>
              <a:sym typeface="Droid San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1"/>
          <p:cNvSpPr txBox="1"/>
          <p:nvPr>
            <p:ph type="title"/>
          </p:nvPr>
        </p:nvSpPr>
        <p:spPr>
          <a:xfrm>
            <a:off x="311700" y="445025"/>
            <a:ext cx="7006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Takeaway</a:t>
            </a:r>
            <a:endParaRPr/>
          </a:p>
        </p:txBody>
      </p:sp>
      <p:sp>
        <p:nvSpPr>
          <p:cNvPr id="242" name="Google Shape;242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Go beyond Euclidean spaces!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Easy to use </a:t>
            </a:r>
            <a:r>
              <a:rPr lang="en"/>
              <a:t>framework for</a:t>
            </a:r>
            <a:r>
              <a:rPr lang="en"/>
              <a:t> distributions on all Lie Groups</a:t>
            </a:r>
            <a:br>
              <a:rPr lang="en"/>
            </a:br>
            <a:endParaRPr sz="14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Can express powerful multimodal distributions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Usable for: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Variational Inference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Maximum Likelihood Estimation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(For technical details + lively discussion: visit our Poster </a:t>
            </a:r>
            <a:r>
              <a:rPr b="1" lang="en"/>
              <a:t>#We116</a:t>
            </a:r>
            <a:r>
              <a:rPr lang="en"/>
              <a:t> </a:t>
            </a:r>
            <a:r>
              <a:rPr lang="en"/>
              <a:t>later today!)</a:t>
            </a:r>
            <a:endParaRPr/>
          </a:p>
        </p:txBody>
      </p:sp>
      <p:sp>
        <p:nvSpPr>
          <p:cNvPr id="243" name="Google Shape;243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4"/>
          <p:cNvSpPr txBox="1"/>
          <p:nvPr>
            <p:ph type="title"/>
          </p:nvPr>
        </p:nvSpPr>
        <p:spPr>
          <a:xfrm>
            <a:off x="311700" y="445025"/>
            <a:ext cx="7191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Probabilistic Model of The World</a:t>
            </a:r>
            <a:endParaRPr/>
          </a:p>
        </p:txBody>
      </p:sp>
      <p:sp>
        <p:nvSpPr>
          <p:cNvPr id="72" name="Google Shape;72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3" name="Google Shape;73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Generally, in machine learning we aspire to model the world around us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We attempt to infer latent structure responsible for observed events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Unfortunately, our observations can be </a:t>
            </a:r>
            <a:r>
              <a:rPr b="1" lang="en"/>
              <a:t>incomplete </a:t>
            </a:r>
            <a:r>
              <a:rPr lang="en"/>
              <a:t>and </a:t>
            </a:r>
            <a:r>
              <a:rPr b="1" lang="en"/>
              <a:t>noisy</a:t>
            </a:r>
            <a:br>
              <a:rPr b="1"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Hence, we utilize a probabilistic approach to allow for imperfect predictions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4800"/>
              <a:t>Thank You for your Time!</a:t>
            </a:r>
            <a:br>
              <a:rPr b="1" lang="en" sz="4800"/>
            </a:br>
            <a:endParaRPr b="1" sz="48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400"/>
              <a:t>Contact:</a:t>
            </a:r>
            <a:r>
              <a:rPr b="1" lang="en"/>
              <a:t>  </a:t>
            </a:r>
            <a:r>
              <a:rPr b="1" lang="en" sz="1400"/>
              <a:t>luca.falorsi@aiconic.com	     pimdehaan@gmail.com	            tim.davidson@aiconic.com</a:t>
            </a:r>
            <a:endParaRPr b="1" sz="1400"/>
          </a:p>
        </p:txBody>
      </p:sp>
      <p:sp>
        <p:nvSpPr>
          <p:cNvPr id="249" name="Google Shape;249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/>
          <p:nvPr>
            <p:ph type="title"/>
          </p:nvPr>
        </p:nvSpPr>
        <p:spPr>
          <a:xfrm>
            <a:off x="311700" y="445025"/>
            <a:ext cx="7006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Variational Inference </a:t>
            </a:r>
            <a:endParaRPr/>
          </a:p>
        </p:txBody>
      </p:sp>
      <p:sp>
        <p:nvSpPr>
          <p:cNvPr id="79" name="Google Shape;79;p15"/>
          <p:cNvSpPr txBox="1"/>
          <p:nvPr>
            <p:ph idx="1" type="body"/>
          </p:nvPr>
        </p:nvSpPr>
        <p:spPr>
          <a:xfrm>
            <a:off x="311700" y="1152475"/>
            <a:ext cx="6432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Given: Observations (</a:t>
            </a:r>
            <a:r>
              <a:rPr b="1" lang="en"/>
              <a:t>X</a:t>
            </a:r>
            <a:r>
              <a:rPr lang="en"/>
              <a:t>)	Assumed: Latent Structure (</a:t>
            </a:r>
            <a:r>
              <a:rPr b="1" lang="en"/>
              <a:t>Z</a:t>
            </a:r>
            <a:r>
              <a:rPr lang="en"/>
              <a:t>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We would like to infer the posterior over latent variables           given observations, p(</a:t>
            </a:r>
            <a:r>
              <a:rPr b="1" lang="en"/>
              <a:t>Z</a:t>
            </a:r>
            <a:r>
              <a:rPr lang="en"/>
              <a:t>|</a:t>
            </a:r>
            <a:r>
              <a:rPr b="1" lang="en"/>
              <a:t>X</a:t>
            </a:r>
            <a:r>
              <a:rPr lang="en"/>
              <a:t>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Deep Learning: </a:t>
            </a:r>
            <a:r>
              <a:rPr lang="en"/>
              <a:t>Powerful to learn arbitrary functions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Bayes Rule: intractable in practice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Alternative: </a:t>
            </a:r>
            <a:r>
              <a:rPr b="1" lang="en"/>
              <a:t>Variational Inference (VI)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transforms inference task into an </a:t>
            </a:r>
            <a:r>
              <a:rPr lang="en"/>
              <a:t>optimization</a:t>
            </a:r>
            <a:r>
              <a:rPr lang="en"/>
              <a:t> problem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f</a:t>
            </a:r>
            <a:r>
              <a:rPr lang="en"/>
              <a:t>ind distribution q(</a:t>
            </a:r>
            <a:r>
              <a:rPr b="1" lang="en"/>
              <a:t>Z</a:t>
            </a:r>
            <a:r>
              <a:rPr lang="en"/>
              <a:t>), </a:t>
            </a:r>
            <a:r>
              <a:rPr lang="en"/>
              <a:t>that best approximates true posterior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en"/>
              <a:t>Reparameterization</a:t>
            </a:r>
            <a:r>
              <a:rPr b="1" lang="en"/>
              <a:t> trick</a:t>
            </a:r>
            <a:r>
              <a:rPr lang="en"/>
              <a:t> crucial to enable VI in DL</a:t>
            </a:r>
            <a:endParaRPr/>
          </a:p>
          <a:p>
            <a:pPr indent="0" lvl="0" marL="9144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1" name="Google Shape;81;p15"/>
          <p:cNvSpPr/>
          <p:nvPr/>
        </p:nvSpPr>
        <p:spPr>
          <a:xfrm>
            <a:off x="7105775" y="3078087"/>
            <a:ext cx="858900" cy="879600"/>
          </a:xfrm>
          <a:prstGeom prst="ellipse">
            <a:avLst/>
          </a:prstGeom>
          <a:solidFill>
            <a:srgbClr val="B7B7B7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Droid Sans"/>
                <a:ea typeface="Droid Sans"/>
                <a:cs typeface="Droid Sans"/>
                <a:sym typeface="Droid Sans"/>
              </a:rPr>
              <a:t>X</a:t>
            </a:r>
            <a:endParaRPr b="1" sz="1800"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82" name="Google Shape;82;p15"/>
          <p:cNvSpPr/>
          <p:nvPr/>
        </p:nvSpPr>
        <p:spPr>
          <a:xfrm>
            <a:off x="7105775" y="1529150"/>
            <a:ext cx="858900" cy="8796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Droid Sans"/>
                <a:ea typeface="Droid Sans"/>
                <a:cs typeface="Droid Sans"/>
                <a:sym typeface="Droid Sans"/>
              </a:rPr>
              <a:t>Z</a:t>
            </a:r>
            <a:endParaRPr b="1" sz="1800">
              <a:latin typeface="Droid Sans"/>
              <a:ea typeface="Droid Sans"/>
              <a:cs typeface="Droid Sans"/>
              <a:sym typeface="Droid Sans"/>
            </a:endParaRPr>
          </a:p>
        </p:txBody>
      </p:sp>
      <p:cxnSp>
        <p:nvCxnSpPr>
          <p:cNvPr id="83" name="Google Shape;83;p15"/>
          <p:cNvCxnSpPr>
            <a:stCxn id="82" idx="4"/>
            <a:endCxn id="81" idx="0"/>
          </p:cNvCxnSpPr>
          <p:nvPr/>
        </p:nvCxnSpPr>
        <p:spPr>
          <a:xfrm>
            <a:off x="7535225" y="2408750"/>
            <a:ext cx="0" cy="6693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							</a:t>
            </a:r>
            <a:br>
              <a:rPr lang="en"/>
            </a:br>
            <a:r>
              <a:rPr lang="en"/>
              <a:t>							  </a:t>
            </a:r>
            <a:r>
              <a:rPr lang="en" sz="1600"/>
              <a:t>w</a:t>
            </a:r>
            <a:r>
              <a:rPr lang="en" sz="1600"/>
              <a:t>here						   ,     if </a:t>
            </a:r>
            <a:endParaRPr sz="1600"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We want to: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Take unbiased, low variance gradients with respect to the </a:t>
            </a:r>
            <a:r>
              <a:rPr lang="en"/>
              <a:t>distribution’s parameters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We need to be able to: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Take samples of the distribution by first sampling a simple </a:t>
            </a:r>
            <a:r>
              <a:rPr lang="en"/>
              <a:t>distribution independent on the parameters </a:t>
            </a:r>
            <a:r>
              <a:rPr lang="en"/>
              <a:t> and then </a:t>
            </a:r>
            <a:r>
              <a:rPr lang="en"/>
              <a:t>transforming</a:t>
            </a:r>
            <a:r>
              <a:rPr lang="en"/>
              <a:t> it into the target distribution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Compute the density (often useful for computing KL using MC estimates)</a:t>
            </a:r>
            <a:endParaRPr/>
          </a:p>
        </p:txBody>
      </p:sp>
      <p:pic>
        <p:nvPicPr>
          <p:cNvPr id="89" name="Google Shape;89;p16"/>
          <p:cNvPicPr preferRelativeResize="0"/>
          <p:nvPr/>
        </p:nvPicPr>
        <p:blipFill rotWithShape="1">
          <a:blip r:embed="rId3">
            <a:alphaModFix/>
          </a:blip>
          <a:srcRect b="0" l="0" r="0" t="52466"/>
          <a:stretch/>
        </p:blipFill>
        <p:spPr>
          <a:xfrm>
            <a:off x="813850" y="1899575"/>
            <a:ext cx="6029325" cy="45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6"/>
          <p:cNvPicPr preferRelativeResize="0"/>
          <p:nvPr/>
        </p:nvPicPr>
        <p:blipFill rotWithShape="1">
          <a:blip r:embed="rId3">
            <a:alphaModFix/>
          </a:blip>
          <a:srcRect b="52466" l="0" r="0" t="0"/>
          <a:stretch/>
        </p:blipFill>
        <p:spPr>
          <a:xfrm>
            <a:off x="813850" y="1318625"/>
            <a:ext cx="6029325" cy="457275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6"/>
          <p:cNvSpPr txBox="1"/>
          <p:nvPr>
            <p:ph type="title"/>
          </p:nvPr>
        </p:nvSpPr>
        <p:spPr>
          <a:xfrm>
            <a:off x="311700" y="445025"/>
            <a:ext cx="7006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Rep</a:t>
            </a:r>
            <a:r>
              <a:rPr lang="en"/>
              <a:t>arameterizable</a:t>
            </a:r>
            <a:r>
              <a:rPr lang="en"/>
              <a:t> distributions</a:t>
            </a:r>
            <a:endParaRPr/>
          </a:p>
        </p:txBody>
      </p:sp>
      <p:sp>
        <p:nvSpPr>
          <p:cNvPr id="92" name="Google Shape;92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3" name="Google Shape;93;p16"/>
          <p:cNvPicPr preferRelativeResize="0"/>
          <p:nvPr/>
        </p:nvPicPr>
        <p:blipFill rotWithShape="1">
          <a:blip r:embed="rId4">
            <a:alphaModFix/>
          </a:blip>
          <a:srcRect b="0" l="0" r="36804" t="0"/>
          <a:stretch/>
        </p:blipFill>
        <p:spPr>
          <a:xfrm>
            <a:off x="4338925" y="2470975"/>
            <a:ext cx="2627875" cy="45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6"/>
          <p:cNvPicPr preferRelativeResize="0"/>
          <p:nvPr/>
        </p:nvPicPr>
        <p:blipFill rotWithShape="1">
          <a:blip r:embed="rId4">
            <a:alphaModFix/>
          </a:blip>
          <a:srcRect b="0" l="73121" r="0" t="0"/>
          <a:stretch/>
        </p:blipFill>
        <p:spPr>
          <a:xfrm>
            <a:off x="7459834" y="2470975"/>
            <a:ext cx="1117800" cy="457275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6"/>
          <p:cNvSpPr/>
          <p:nvPr/>
        </p:nvSpPr>
        <p:spPr>
          <a:xfrm>
            <a:off x="4809744" y="1901952"/>
            <a:ext cx="457200" cy="4206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A4C2F4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6" name="Google Shape;96;p16"/>
          <p:cNvCxnSpPr/>
          <p:nvPr/>
        </p:nvCxnSpPr>
        <p:spPr>
          <a:xfrm>
            <a:off x="4147725" y="1787800"/>
            <a:ext cx="435600" cy="176100"/>
          </a:xfrm>
          <a:prstGeom prst="straightConnector1">
            <a:avLst/>
          </a:prstGeom>
          <a:noFill/>
          <a:ln cap="flat" cmpd="sng" w="19050">
            <a:solidFill>
              <a:srgbClr val="6D9EEB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7" name="Google Shape;97;p16"/>
          <p:cNvSpPr/>
          <p:nvPr/>
        </p:nvSpPr>
        <p:spPr>
          <a:xfrm>
            <a:off x="3666744" y="1325880"/>
            <a:ext cx="457200" cy="4206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A4C2F4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en"/>
              <a:t>No general trick</a:t>
            </a:r>
            <a:r>
              <a:rPr lang="en"/>
              <a:t> to reparameterize arbitrary density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In recent years much research has been done on extending the class of reprametrizable densities: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Normalizing Flows (Rezender &amp; Mohammed 2014)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Acceptance Rejection Sampling (Naesseth et al. 2017)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Implicit Reparameterization (Figurnov et al. 2018)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However almost all past work assumes a </a:t>
            </a:r>
            <a:r>
              <a:rPr b="1" lang="en"/>
              <a:t>‘flat’ Euclidean space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17"/>
          <p:cNvSpPr txBox="1"/>
          <p:nvPr>
            <p:ph type="title"/>
          </p:nvPr>
        </p:nvSpPr>
        <p:spPr>
          <a:xfrm>
            <a:off x="311700" y="445025"/>
            <a:ext cx="7006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So, is reparameterizing distributions solved?</a:t>
            </a:r>
            <a:endParaRPr/>
          </a:p>
        </p:txBody>
      </p:sp>
      <p:sp>
        <p:nvSpPr>
          <p:cNvPr id="104" name="Google Shape;104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8"/>
          <p:cNvSpPr txBox="1"/>
          <p:nvPr>
            <p:ph idx="1" type="body"/>
          </p:nvPr>
        </p:nvSpPr>
        <p:spPr>
          <a:xfrm>
            <a:off x="311700" y="3350188"/>
            <a:ext cx="8520600" cy="1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Example 2: infer camera position and orientation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18"/>
          <p:cNvSpPr txBox="1"/>
          <p:nvPr>
            <p:ph idx="1" type="body"/>
          </p:nvPr>
        </p:nvSpPr>
        <p:spPr>
          <a:xfrm>
            <a:off x="311700" y="1152475"/>
            <a:ext cx="8520600" cy="192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Yet </a:t>
            </a:r>
            <a:r>
              <a:rPr b="1" lang="en"/>
              <a:t>many problems</a:t>
            </a:r>
            <a:r>
              <a:rPr lang="en"/>
              <a:t> are naturally defined on </a:t>
            </a:r>
            <a:r>
              <a:rPr b="1" lang="en"/>
              <a:t>non-trivial spaces</a:t>
            </a:r>
            <a:r>
              <a:rPr lang="en"/>
              <a:t>:</a:t>
            </a:r>
            <a:endParaRPr/>
          </a:p>
        </p:txBody>
      </p:sp>
      <p:sp>
        <p:nvSpPr>
          <p:cNvPr id="111" name="Google Shape;111;p18"/>
          <p:cNvSpPr txBox="1"/>
          <p:nvPr>
            <p:ph idx="1" type="body"/>
          </p:nvPr>
        </p:nvSpPr>
        <p:spPr>
          <a:xfrm>
            <a:off x="311700" y="3073375"/>
            <a:ext cx="7524900" cy="2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Example 1: estimate position and orientation of a Drone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18"/>
          <p:cNvSpPr txBox="1"/>
          <p:nvPr>
            <p:ph type="title"/>
          </p:nvPr>
        </p:nvSpPr>
        <p:spPr>
          <a:xfrm>
            <a:off x="311700" y="445025"/>
            <a:ext cx="7006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Lie Groups in the Wild</a:t>
            </a:r>
            <a:endParaRPr/>
          </a:p>
        </p:txBody>
      </p:sp>
      <p:sp>
        <p:nvSpPr>
          <p:cNvPr id="113" name="Google Shape;113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4" name="Google Shape;11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500" y="1294400"/>
            <a:ext cx="3006586" cy="13467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15" name="Google Shape;11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92050" y="1294400"/>
            <a:ext cx="2394131" cy="13467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16" name="Google Shape;116;p18"/>
          <p:cNvPicPr preferRelativeResize="0"/>
          <p:nvPr/>
        </p:nvPicPr>
        <p:blipFill rotWithShape="1">
          <a:blip r:embed="rId5">
            <a:alphaModFix/>
          </a:blip>
          <a:srcRect b="7991" l="2400" r="2324" t="5526"/>
          <a:stretch/>
        </p:blipFill>
        <p:spPr>
          <a:xfrm>
            <a:off x="3975875" y="1285925"/>
            <a:ext cx="1990710" cy="1355175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17" name="Google Shape;117;p18"/>
          <p:cNvSpPr txBox="1"/>
          <p:nvPr>
            <p:ph idx="1" type="body"/>
          </p:nvPr>
        </p:nvSpPr>
        <p:spPr>
          <a:xfrm>
            <a:off x="311700" y="3580800"/>
            <a:ext cx="7349700" cy="35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Example 3: </a:t>
            </a:r>
            <a:r>
              <a:rPr lang="en"/>
              <a:t>maximum entropy reinforcement learning on a Robotic Arm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18"/>
          <p:cNvSpPr txBox="1"/>
          <p:nvPr>
            <p:ph idx="1" type="body"/>
          </p:nvPr>
        </p:nvSpPr>
        <p:spPr>
          <a:xfrm>
            <a:off x="311700" y="38516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Example 4: </a:t>
            </a:r>
            <a:r>
              <a:rPr lang="en"/>
              <a:t>inference of an orthogonal matrix in a Bayesian Neural Network</a:t>
            </a:r>
            <a:br>
              <a:rPr lang="en"/>
            </a:br>
            <a:br>
              <a:rPr lang="en"/>
            </a:b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18"/>
          <p:cNvSpPr txBox="1"/>
          <p:nvPr>
            <p:ph idx="1" type="body"/>
          </p:nvPr>
        </p:nvSpPr>
        <p:spPr>
          <a:xfrm>
            <a:off x="311700" y="42326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All of the above can be described in terms of ‘Lie Groups’ !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br>
              <a:rPr lang="en"/>
            </a:b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Manifold: </a:t>
            </a:r>
            <a:r>
              <a:rPr b="1" lang="en"/>
              <a:t>locally</a:t>
            </a:r>
            <a:r>
              <a:rPr lang="en"/>
              <a:t> Euclidean, but </a:t>
            </a:r>
            <a:r>
              <a:rPr b="1" lang="en"/>
              <a:t>globally</a:t>
            </a:r>
            <a:r>
              <a:rPr lang="en"/>
              <a:t> </a:t>
            </a:r>
            <a:r>
              <a:rPr lang="en"/>
              <a:t>non-trivial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Lie Groups, manifolds with group structure: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The elements of the space can operate on the space itself by group multiplication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Very useful construct to describe changes of objects over time!</a:t>
            </a:r>
            <a:endParaRPr/>
          </a:p>
        </p:txBody>
      </p:sp>
      <p:sp>
        <p:nvSpPr>
          <p:cNvPr id="125" name="Google Shape;125;p19"/>
          <p:cNvSpPr txBox="1"/>
          <p:nvPr>
            <p:ph type="title"/>
          </p:nvPr>
        </p:nvSpPr>
        <p:spPr>
          <a:xfrm>
            <a:off x="311700" y="445025"/>
            <a:ext cx="7006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a Lie Group	</a:t>
            </a:r>
            <a:endParaRPr/>
          </a:p>
        </p:txBody>
      </p:sp>
      <p:sp>
        <p:nvSpPr>
          <p:cNvPr id="126" name="Google Shape;126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7" name="Google Shape;127;p19"/>
          <p:cNvPicPr preferRelativeResize="0"/>
          <p:nvPr/>
        </p:nvPicPr>
        <p:blipFill rotWithShape="1">
          <a:blip r:embed="rId3">
            <a:alphaModFix/>
          </a:blip>
          <a:srcRect b="0" l="2990" r="2980" t="0"/>
          <a:stretch/>
        </p:blipFill>
        <p:spPr>
          <a:xfrm>
            <a:off x="1414713" y="1671450"/>
            <a:ext cx="1277375" cy="1358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91700" y="1671450"/>
            <a:ext cx="1358525" cy="1358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012638" y="1671450"/>
            <a:ext cx="1358525" cy="1358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370763" y="1671450"/>
            <a:ext cx="1358525" cy="1358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61400" y="1170125"/>
            <a:ext cx="2716075" cy="2716075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0"/>
          <p:cNvSpPr txBox="1"/>
          <p:nvPr>
            <p:ph type="title"/>
          </p:nvPr>
        </p:nvSpPr>
        <p:spPr>
          <a:xfrm>
            <a:off x="311700" y="445025"/>
            <a:ext cx="7006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Lie Group Examples</a:t>
            </a:r>
            <a:endParaRPr/>
          </a:p>
        </p:txBody>
      </p:sp>
      <p:sp>
        <p:nvSpPr>
          <p:cNvPr id="137" name="Google Shape;137;p20"/>
          <p:cNvSpPr txBox="1"/>
          <p:nvPr>
            <p:ph idx="1" type="body"/>
          </p:nvPr>
        </p:nvSpPr>
        <p:spPr>
          <a:xfrm>
            <a:off x="311700" y="4038600"/>
            <a:ext cx="2556900" cy="53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SO(2)</a:t>
            </a:r>
            <a:endParaRPr/>
          </a:p>
        </p:txBody>
      </p:sp>
      <p:sp>
        <p:nvSpPr>
          <p:cNvPr id="138" name="Google Shape;138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9" name="Google Shape;139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16225" y="1170125"/>
            <a:ext cx="2716075" cy="271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2400" y="1170125"/>
            <a:ext cx="2716075" cy="2716075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0"/>
          <p:cNvSpPr txBox="1"/>
          <p:nvPr>
            <p:ph idx="1" type="body"/>
          </p:nvPr>
        </p:nvSpPr>
        <p:spPr>
          <a:xfrm>
            <a:off x="2961275" y="4038600"/>
            <a:ext cx="2716200" cy="53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SO(3)</a:t>
            </a:r>
            <a:endParaRPr/>
          </a:p>
        </p:txBody>
      </p:sp>
      <p:sp>
        <p:nvSpPr>
          <p:cNvPr id="142" name="Google Shape;142;p20"/>
          <p:cNvSpPr txBox="1"/>
          <p:nvPr>
            <p:ph idx="1" type="body"/>
          </p:nvPr>
        </p:nvSpPr>
        <p:spPr>
          <a:xfrm>
            <a:off x="6116163" y="4038600"/>
            <a:ext cx="2716200" cy="53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SE(3)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1"/>
          <p:cNvSpPr txBox="1"/>
          <p:nvPr>
            <p:ph type="title"/>
          </p:nvPr>
        </p:nvSpPr>
        <p:spPr>
          <a:xfrm>
            <a:off x="311700" y="445025"/>
            <a:ext cx="7006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Gaussian Reparametrization</a:t>
            </a:r>
            <a:endParaRPr/>
          </a:p>
        </p:txBody>
      </p:sp>
      <p:sp>
        <p:nvSpPr>
          <p:cNvPr id="148" name="Google Shape;148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9" name="Google Shape;149;p21"/>
          <p:cNvPicPr preferRelativeResize="0"/>
          <p:nvPr/>
        </p:nvPicPr>
        <p:blipFill rotWithShape="1">
          <a:blip r:embed="rId3">
            <a:alphaModFix/>
          </a:blip>
          <a:srcRect b="51207" l="0" r="0" t="0"/>
          <a:stretch/>
        </p:blipFill>
        <p:spPr>
          <a:xfrm>
            <a:off x="755775" y="1138875"/>
            <a:ext cx="7505725" cy="1712976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1"/>
          <p:cNvSpPr txBox="1"/>
          <p:nvPr>
            <p:ph idx="1" type="body"/>
          </p:nvPr>
        </p:nvSpPr>
        <p:spPr>
          <a:xfrm>
            <a:off x="311700" y="2571750"/>
            <a:ext cx="8520600" cy="19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Location-scale reparameterization trick</a:t>
            </a:r>
            <a:endParaRPr/>
          </a:p>
          <a:p>
            <a:pPr indent="-317500" lvl="1" marL="914400" rtl="0" algn="l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Sample from standard Gaussian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Change scale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Change location by using translation operation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